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6"/>
  </p:notesMasterIdLst>
  <p:handoutMasterIdLst>
    <p:handoutMasterId r:id="rId17"/>
  </p:handoutMasterIdLst>
  <p:sldIdLst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>
        <p:scale>
          <a:sx n="77" d="100"/>
          <a:sy n="77" d="100"/>
        </p:scale>
        <p:origin x="912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11/17/2024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57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84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69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75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6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5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55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03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11/17/2024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BC310C-BDFB-3AF6-C5E5-970DB067CDD6}"/>
              </a:ext>
            </a:extLst>
          </p:cNvPr>
          <p:cNvSpPr/>
          <p:nvPr/>
        </p:nvSpPr>
        <p:spPr>
          <a:xfrm>
            <a:off x="9418638" y="3306323"/>
            <a:ext cx="1670894" cy="1799354"/>
          </a:xfrm>
          <a:custGeom>
            <a:avLst/>
            <a:gdLst>
              <a:gd name="connsiteX0" fmla="*/ 1733172 w 1735688"/>
              <a:gd name="connsiteY0" fmla="*/ 0 h 1799354"/>
              <a:gd name="connsiteX1" fmla="*/ 438962 w 1735688"/>
              <a:gd name="connsiteY1" fmla="*/ 306656 h 1799354"/>
              <a:gd name="connsiteX2" fmla="*/ 438962 w 1735688"/>
              <a:gd name="connsiteY2" fmla="*/ 1377615 h 1799354"/>
              <a:gd name="connsiteX3" fmla="*/ 223261 w 1735688"/>
              <a:gd name="connsiteY3" fmla="*/ 1395950 h 1799354"/>
              <a:gd name="connsiteX4" fmla="*/ 7559 w 1735688"/>
              <a:gd name="connsiteY4" fmla="*/ 1686787 h 1799354"/>
              <a:gd name="connsiteX5" fmla="*/ 358074 w 1735688"/>
              <a:gd name="connsiteY5" fmla="*/ 1772708 h 1799354"/>
              <a:gd name="connsiteX6" fmla="*/ 579528 w 1735688"/>
              <a:gd name="connsiteY6" fmla="*/ 1513147 h 1799354"/>
              <a:gd name="connsiteX7" fmla="*/ 579528 w 1735688"/>
              <a:gd name="connsiteY7" fmla="*/ 475982 h 1799354"/>
              <a:gd name="connsiteX8" fmla="*/ 1586135 w 1735688"/>
              <a:gd name="connsiteY8" fmla="*/ 238350 h 1799354"/>
              <a:gd name="connsiteX9" fmla="*/ 1586135 w 1735688"/>
              <a:gd name="connsiteY9" fmla="*/ 1140703 h 1799354"/>
              <a:gd name="connsiteX10" fmla="*/ 1365760 w 1735688"/>
              <a:gd name="connsiteY10" fmla="*/ 1159397 h 1799354"/>
              <a:gd name="connsiteX11" fmla="*/ 1146464 w 1735688"/>
              <a:gd name="connsiteY11" fmla="*/ 1459581 h 1799354"/>
              <a:gd name="connsiteX12" fmla="*/ 1505966 w 1735688"/>
              <a:gd name="connsiteY12" fmla="*/ 1548379 h 1799354"/>
              <a:gd name="connsiteX13" fmla="*/ 1735688 w 1735688"/>
              <a:gd name="connsiteY13" fmla="*/ 1305714 h 179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35688" h="1799354">
                <a:moveTo>
                  <a:pt x="1733172" y="0"/>
                </a:moveTo>
                <a:lnTo>
                  <a:pt x="438962" y="306656"/>
                </a:lnTo>
                <a:lnTo>
                  <a:pt x="438962" y="1377615"/>
                </a:lnTo>
                <a:cubicBezTo>
                  <a:pt x="366774" y="1363231"/>
                  <a:pt x="291987" y="1369591"/>
                  <a:pt x="223261" y="1395950"/>
                </a:cubicBezTo>
                <a:cubicBezTo>
                  <a:pt x="67237" y="1452751"/>
                  <a:pt x="-28391" y="1582891"/>
                  <a:pt x="7559" y="1686787"/>
                </a:cubicBezTo>
                <a:cubicBezTo>
                  <a:pt x="43509" y="1790683"/>
                  <a:pt x="202050" y="1830588"/>
                  <a:pt x="358074" y="1772708"/>
                </a:cubicBezTo>
                <a:cubicBezTo>
                  <a:pt x="498999" y="1721659"/>
                  <a:pt x="579528" y="1592957"/>
                  <a:pt x="579528" y="1513147"/>
                </a:cubicBezTo>
                <a:lnTo>
                  <a:pt x="579528" y="475982"/>
                </a:lnTo>
                <a:lnTo>
                  <a:pt x="1586135" y="238350"/>
                </a:lnTo>
                <a:lnTo>
                  <a:pt x="1586135" y="1140703"/>
                </a:lnTo>
                <a:cubicBezTo>
                  <a:pt x="1512394" y="1125848"/>
                  <a:pt x="1435946" y="1132333"/>
                  <a:pt x="1365760" y="1159397"/>
                </a:cubicBezTo>
                <a:cubicBezTo>
                  <a:pt x="1206141" y="1217995"/>
                  <a:pt x="1107637" y="1352090"/>
                  <a:pt x="1146464" y="1459581"/>
                </a:cubicBezTo>
                <a:cubicBezTo>
                  <a:pt x="1185290" y="1567073"/>
                  <a:pt x="1345988" y="1606618"/>
                  <a:pt x="1505966" y="1548379"/>
                </a:cubicBezTo>
                <a:cubicBezTo>
                  <a:pt x="1641139" y="1499846"/>
                  <a:pt x="1731015" y="1399544"/>
                  <a:pt x="1735688" y="1305714"/>
                </a:cubicBezTo>
                <a:close/>
              </a:path>
            </a:pathLst>
          </a:custGeom>
          <a:solidFill>
            <a:schemeClr val="bg1"/>
          </a:solidFill>
          <a:ln w="359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4929C53-27A9-F881-4BB6-177F605B190F}"/>
              </a:ext>
            </a:extLst>
          </p:cNvPr>
          <p:cNvSpPr/>
          <p:nvPr/>
        </p:nvSpPr>
        <p:spPr>
          <a:xfrm>
            <a:off x="8834088" y="2466165"/>
            <a:ext cx="891664" cy="1580489"/>
          </a:xfrm>
          <a:custGeom>
            <a:avLst/>
            <a:gdLst>
              <a:gd name="connsiteX0" fmla="*/ 651428 w 926241"/>
              <a:gd name="connsiteY0" fmla="*/ 218937 h 1580489"/>
              <a:gd name="connsiteX1" fmla="*/ 574135 w 926241"/>
              <a:gd name="connsiteY1" fmla="*/ 138049 h 1580489"/>
              <a:gd name="connsiteX2" fmla="*/ 574135 w 926241"/>
              <a:gd name="connsiteY2" fmla="*/ 71901 h 1580489"/>
              <a:gd name="connsiteX3" fmla="*/ 502235 w 926241"/>
              <a:gd name="connsiteY3" fmla="*/ 0 h 1580489"/>
              <a:gd name="connsiteX4" fmla="*/ 430334 w 926241"/>
              <a:gd name="connsiteY4" fmla="*/ 71901 h 1580489"/>
              <a:gd name="connsiteX5" fmla="*/ 430334 w 926241"/>
              <a:gd name="connsiteY5" fmla="*/ 1157240 h 1580489"/>
              <a:gd name="connsiteX6" fmla="*/ 223261 w 926241"/>
              <a:gd name="connsiteY6" fmla="*/ 1177012 h 1580489"/>
              <a:gd name="connsiteX7" fmla="*/ 7559 w 926241"/>
              <a:gd name="connsiteY7" fmla="*/ 1467850 h 1580489"/>
              <a:gd name="connsiteX8" fmla="*/ 358434 w 926241"/>
              <a:gd name="connsiteY8" fmla="*/ 1553771 h 1580489"/>
              <a:gd name="connsiteX9" fmla="*/ 571619 w 926241"/>
              <a:gd name="connsiteY9" fmla="*/ 1361797 h 1580489"/>
              <a:gd name="connsiteX10" fmla="*/ 571619 w 926241"/>
              <a:gd name="connsiteY10" fmla="*/ 603605 h 1580489"/>
              <a:gd name="connsiteX11" fmla="*/ 602177 w 926241"/>
              <a:gd name="connsiteY11" fmla="*/ 624456 h 1580489"/>
              <a:gd name="connsiteX12" fmla="*/ 827225 w 926241"/>
              <a:gd name="connsiteY12" fmla="*/ 996542 h 1580489"/>
              <a:gd name="connsiteX13" fmla="*/ 651428 w 926241"/>
              <a:gd name="connsiteY13" fmla="*/ 218937 h 158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6241" h="1580489">
                <a:moveTo>
                  <a:pt x="651428" y="218937"/>
                </a:moveTo>
                <a:cubicBezTo>
                  <a:pt x="619781" y="198280"/>
                  <a:pt x="593333" y="170602"/>
                  <a:pt x="574135" y="138049"/>
                </a:cubicBezTo>
                <a:lnTo>
                  <a:pt x="574135" y="71901"/>
                </a:lnTo>
                <a:cubicBezTo>
                  <a:pt x="574135" y="32190"/>
                  <a:pt x="541945" y="0"/>
                  <a:pt x="502235" y="0"/>
                </a:cubicBezTo>
                <a:cubicBezTo>
                  <a:pt x="462524" y="0"/>
                  <a:pt x="430334" y="32190"/>
                  <a:pt x="430334" y="71901"/>
                </a:cubicBezTo>
                <a:lnTo>
                  <a:pt x="430334" y="1157240"/>
                </a:lnTo>
                <a:cubicBezTo>
                  <a:pt x="360792" y="1144984"/>
                  <a:pt x="289226" y="1151815"/>
                  <a:pt x="223261" y="1177012"/>
                </a:cubicBezTo>
                <a:cubicBezTo>
                  <a:pt x="67237" y="1233454"/>
                  <a:pt x="-28391" y="1363594"/>
                  <a:pt x="7559" y="1467850"/>
                </a:cubicBezTo>
                <a:cubicBezTo>
                  <a:pt x="43509" y="1572106"/>
                  <a:pt x="202410" y="1611651"/>
                  <a:pt x="358434" y="1553771"/>
                </a:cubicBezTo>
                <a:cubicBezTo>
                  <a:pt x="466285" y="1514226"/>
                  <a:pt x="546094" y="1439090"/>
                  <a:pt x="571619" y="1361797"/>
                </a:cubicBezTo>
                <a:lnTo>
                  <a:pt x="571619" y="603605"/>
                </a:lnTo>
                <a:cubicBezTo>
                  <a:pt x="581340" y="611212"/>
                  <a:pt x="591550" y="618176"/>
                  <a:pt x="602177" y="624456"/>
                </a:cubicBezTo>
                <a:cubicBezTo>
                  <a:pt x="841965" y="768258"/>
                  <a:pt x="710027" y="995463"/>
                  <a:pt x="827225" y="996542"/>
                </a:cubicBezTo>
                <a:cubicBezTo>
                  <a:pt x="977857" y="997620"/>
                  <a:pt x="983968" y="440750"/>
                  <a:pt x="651428" y="218937"/>
                </a:cubicBezTo>
                <a:close/>
              </a:path>
            </a:pathLst>
          </a:custGeom>
          <a:solidFill>
            <a:schemeClr val="bg1"/>
          </a:solidFill>
          <a:ln w="359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75" y="1546348"/>
            <a:ext cx="7000255" cy="3519949"/>
          </a:xfrm>
        </p:spPr>
        <p:txBody>
          <a:bodyPr/>
          <a:lstStyle/>
          <a:p>
            <a:r>
              <a:rPr lang="en-US" sz="8800" dirty="0"/>
              <a:t>M</a:t>
            </a:r>
            <a:r>
              <a:rPr lang="en-US" sz="6000" dirty="0"/>
              <a:t>usic</a:t>
            </a:r>
            <a:r>
              <a:rPr lang="en-US" dirty="0"/>
              <a:t> </a:t>
            </a:r>
            <a:r>
              <a:rPr lang="en-US" sz="8800" dirty="0"/>
              <a:t>R</a:t>
            </a:r>
            <a:r>
              <a:rPr lang="en-US" sz="6000" dirty="0"/>
              <a:t>ecommender </a:t>
            </a:r>
            <a:r>
              <a:rPr lang="en-US" sz="8800" dirty="0"/>
              <a:t>S</a:t>
            </a:r>
            <a:r>
              <a:rPr lang="en-US" sz="6000" dirty="0"/>
              <a:t>ystem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5142271"/>
            <a:ext cx="3322638" cy="904824"/>
          </a:xfrm>
        </p:spPr>
        <p:txBody>
          <a:bodyPr/>
          <a:lstStyle/>
          <a:p>
            <a:r>
              <a:rPr lang="en-US" dirty="0"/>
              <a:t>Shardul Dhekane &amp; Shreya Tripathi</a:t>
            </a:r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C9355A3-D3D7-6C22-BE38-D7A5828C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next month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B578A-C09B-DD87-E61C-C2C3757A9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5ACFB-C9A9-9CF3-2459-1B311BC00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8A8DFA-8625-35E2-036F-97DCEB69F9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Join us next month as we uncover more key elements of architectural drafting and planning that contribute to the creation of sustainable, functional, and aesthetically pleasing structures.</a:t>
            </a:r>
          </a:p>
        </p:txBody>
      </p:sp>
      <p:pic>
        <p:nvPicPr>
          <p:cNvPr id="8" name="Picture Placeholder 7" descr="A close-up of a person's hand on a book">
            <a:extLst>
              <a:ext uri="{FF2B5EF4-FFF2-40B4-BE49-F238E27FC236}">
                <a16:creationId xmlns:a16="http://schemas.microsoft.com/office/drawing/2014/main" id="{252EC82F-DF8E-A54F-52E8-8053E25625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684" b="684"/>
          <a:stretch/>
        </p:blipFill>
        <p:spPr/>
      </p:pic>
    </p:spTree>
    <p:extLst>
      <p:ext uri="{BB962C8B-B14F-4D97-AF65-F5344CB8AC3E}">
        <p14:creationId xmlns:p14="http://schemas.microsoft.com/office/powerpoint/2010/main" val="31860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Shardul Dhekane &amp; Shreya Tripathi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5166E84-D2D4-FF04-0DF4-E925709A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115665"/>
            <a:ext cx="5908401" cy="243669"/>
          </a:xfrm>
        </p:spPr>
        <p:txBody>
          <a:bodyPr/>
          <a:lstStyle/>
          <a:p>
            <a:r>
              <a:rPr lang="en-US" dirty="0"/>
              <a:t>Music recommender System using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2"/>
            <a:ext cx="2252101" cy="2252208"/>
          </a:xfrm>
        </p:spPr>
        <p:txBody>
          <a:bodyPr/>
          <a:lstStyle/>
          <a:p>
            <a:r>
              <a:rPr lang="en-US" dirty="0"/>
              <a:t>LESSON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51125"/>
            <a:ext cx="1778000" cy="996950"/>
          </a:xfrm>
        </p:spPr>
        <p:txBody>
          <a:bodyPr>
            <a:normAutofit/>
          </a:bodyPr>
          <a:lstStyle/>
          <a:p>
            <a:r>
              <a:rPr lang="en-US" dirty="0"/>
              <a:t>The role of </a:t>
            </a:r>
          </a:p>
          <a:p>
            <a:r>
              <a:rPr lang="en-US" dirty="0"/>
              <a:t>architects in </a:t>
            </a:r>
          </a:p>
          <a:p>
            <a:r>
              <a:rPr lang="en-US" dirty="0"/>
              <a:t>sustainable design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2252101" cy="2252208"/>
          </a:xfrm>
        </p:spPr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Environmental considerations in architectural planning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614539" y="1664021"/>
            <a:ext cx="2252101" cy="2252208"/>
          </a:xfrm>
        </p:spPr>
        <p:txBody>
          <a:bodyPr/>
          <a:lstStyle/>
          <a:p>
            <a:r>
              <a:rPr lang="en-US" dirty="0"/>
              <a:t>LESSON 5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51589" y="2655754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Case studies: </a:t>
            </a:r>
          </a:p>
          <a:p>
            <a:pPr lvl="0"/>
            <a:r>
              <a:rPr lang="en-US" dirty="0"/>
              <a:t>sustainable architectural designs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3100080" y="3715147"/>
            <a:ext cx="2252101" cy="2252208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56C860-21F3-D1FF-A221-B4580EF91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white">
          <a:xfrm rot="21388604">
            <a:off x="3337130" y="4706880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Principles of </a:t>
            </a:r>
          </a:p>
          <a:p>
            <a:pPr lvl="0"/>
            <a:r>
              <a:rPr lang="en-US" dirty="0"/>
              <a:t>efficient design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7484" y="3709035"/>
            <a:ext cx="2252101" cy="2252208"/>
          </a:xfrm>
        </p:spPr>
        <p:txBody>
          <a:bodyPr/>
          <a:lstStyle/>
          <a:p>
            <a:r>
              <a:rPr lang="en-US" dirty="0"/>
              <a:t>LESSON 4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CE8E486-3643-9AD4-B07B-39A02CBBE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7084534" y="4700768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Technological </a:t>
            </a:r>
          </a:p>
          <a:p>
            <a:pPr lvl="0"/>
            <a:r>
              <a:rPr lang="en-US" dirty="0"/>
              <a:t>advancements in architectural drafting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5417204" y="150269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840669" y="1458281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7F9CB-CB61-28E7-AA16-03DCFEB4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 rot="299600">
            <a:off x="9243538" y="1480396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CE9DC-6B41-FE0C-7122-28180805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 rot="21233692">
            <a:off x="3722621" y="3518686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7E73402-A7BF-A3F1-1734-3A52890F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7567710" y="3485125"/>
            <a:ext cx="828804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  <p:transition spd="slow">
    <p:push dir="u"/>
    <p:sndAc>
      <p:stSnd>
        <p:snd r:embed="rId3" name="typ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381022-4B22-8C42-F771-5462B110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2" y="408568"/>
            <a:ext cx="4238625" cy="2751130"/>
          </a:xfrm>
        </p:spPr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one</a:t>
            </a:r>
          </a:p>
        </p:txBody>
      </p:sp>
      <p:pic>
        <p:nvPicPr>
          <p:cNvPr id="90" name="Picture Placeholder 89" descr="A group of women working together ">
            <a:extLst>
              <a:ext uri="{FF2B5EF4-FFF2-40B4-BE49-F238E27FC236}">
                <a16:creationId xmlns:a16="http://schemas.microsoft.com/office/drawing/2014/main" id="{C01B0945-27A0-EFA1-2F21-976CE1AE9C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9" r="179"/>
          <a:stretch/>
        </p:blipFill>
        <p:spPr>
          <a:xfrm>
            <a:off x="499111" y="3159698"/>
            <a:ext cx="4217394" cy="328936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FEC1DE-09F2-6B25-7BD6-41A59FB8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947" y="403472"/>
            <a:ext cx="6991355" cy="862432"/>
          </a:xfrm>
        </p:spPr>
        <p:txBody>
          <a:bodyPr/>
          <a:lstStyle/>
          <a:p>
            <a:r>
              <a:rPr lang="en-US"/>
              <a:t>THE ROLE OF ARCHITECTS IN SUSTAINABLE DESIGN</a:t>
            </a:r>
            <a:endParaRPr lang="en-US" dirty="0"/>
          </a:p>
        </p:txBody>
      </p:sp>
      <p:pic>
        <p:nvPicPr>
          <p:cNvPr id="36" name="Picture Placeholder 35" descr="Planning icon">
            <a:extLst>
              <a:ext uri="{FF2B5EF4-FFF2-40B4-BE49-F238E27FC236}">
                <a16:creationId xmlns:a16="http://schemas.microsoft.com/office/drawing/2014/main" id="{6E9A53B3-C98C-981D-808A-46C951C969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60616" y="1749732"/>
            <a:ext cx="914400" cy="914400"/>
          </a:xfrm>
        </p:spPr>
      </p:pic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7C82C75-3E20-9EBF-108C-0799BF3B26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4549" y="1877962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Definition of architectural drafting</a:t>
            </a:r>
            <a:br>
              <a:rPr lang="en-US"/>
            </a:br>
            <a:r>
              <a:rPr lang="en-US"/>
              <a:t>and planning</a:t>
            </a:r>
            <a:endParaRPr lang="en-US" dirty="0"/>
          </a:p>
        </p:txBody>
      </p:sp>
      <p:pic>
        <p:nvPicPr>
          <p:cNvPr id="58" name="Picture Placeholder 57" descr="building">
            <a:extLst>
              <a:ext uri="{FF2B5EF4-FFF2-40B4-BE49-F238E27FC236}">
                <a16:creationId xmlns:a16="http://schemas.microsoft.com/office/drawing/2014/main" id="{BFE4633B-B0DF-0AF2-90BA-FAA5B06B42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60616" y="3136491"/>
            <a:ext cx="914400" cy="914400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36D8843-9956-50C7-5B27-6A10F685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4549" y="3244646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Exploring the responsibilities and challenges architects face</a:t>
            </a:r>
            <a:endParaRPr lang="en-US" dirty="0"/>
          </a:p>
        </p:txBody>
      </p:sp>
      <p:pic>
        <p:nvPicPr>
          <p:cNvPr id="60" name="Picture Placeholder 59" descr="Plant in hand">
            <a:extLst>
              <a:ext uri="{FF2B5EF4-FFF2-40B4-BE49-F238E27FC236}">
                <a16:creationId xmlns:a16="http://schemas.microsoft.com/office/drawing/2014/main" id="{AC9F5568-C4F1-EBC5-E00C-712423C9AF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260616" y="4450151"/>
            <a:ext cx="914400" cy="914400"/>
          </a:xfr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E98C0CE4-2C1F-73CA-0F08-DC30424E9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4549" y="4558306"/>
            <a:ext cx="4801647" cy="698090"/>
          </a:xfrm>
        </p:spPr>
        <p:txBody>
          <a:bodyPr>
            <a:normAutofit/>
          </a:bodyPr>
          <a:lstStyle/>
          <a:p>
            <a:r>
              <a:rPr lang="en-US"/>
              <a:t>The impact of architectural decisions on energy efficiency and resource conservation</a:t>
            </a:r>
            <a:endParaRPr lang="en-US" dirty="0"/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C051E230-576F-23FD-43F5-BFD7FE81F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/>
              <a:t>Architectural Drafting and Planning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E6F308-F4EA-9567-C2CB-25ED32F3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86F4-8A6F-B0FE-3963-C82BA4A8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2" y="393646"/>
            <a:ext cx="6955946" cy="867815"/>
          </a:xfrm>
        </p:spPr>
        <p:txBody>
          <a:bodyPr/>
          <a:lstStyle/>
          <a:p>
            <a:r>
              <a:rPr lang="en-US" dirty="0"/>
              <a:t>Lesson One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id="{71332D1E-65DA-928A-F346-87EA74BBD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id="{156C1DD8-6AC4-A507-79B7-AB33C2A5A4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D5F748-1565-9DA9-0615-252810560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877961"/>
            <a:ext cx="6066499" cy="3698859"/>
          </a:xfrm>
        </p:spPr>
        <p:txBody>
          <a:bodyPr/>
          <a:lstStyle/>
          <a:p>
            <a:r>
              <a:rPr lang="en-US" dirty="0"/>
              <a:t>Architectural drafting and planning refer to the processes involved in creating detailed drawings, diagrams, and plans for the design, construction, and development of buildings and structures.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Architects bear significant responsibilities in the design and construction of buildings.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incorporating sustainable design principles, architects can minimize the environmental impact of structures and promote efficient resource utilization.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45D44-403A-18B5-4F6D-9F085B0E7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D159-480E-1CFF-69FD-20BD829B0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70F-0024-2932-E6FE-27ED2A06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two</a:t>
            </a:r>
          </a:p>
        </p:txBody>
      </p:sp>
      <p:pic>
        <p:nvPicPr>
          <p:cNvPr id="11" name="Picture Placeholder 10" descr="A high angle view of people working in a library">
            <a:extLst>
              <a:ext uri="{FF2B5EF4-FFF2-40B4-BE49-F238E27FC236}">
                <a16:creationId xmlns:a16="http://schemas.microsoft.com/office/drawing/2014/main" id="{2274BA22-FF39-4565-35EC-AD009DB73E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541" r="541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0797C-0DBF-443D-894D-3C6A9DE10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2F5EE21-7184-03A5-6443-DBC7D8DC4A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Principles of </a:t>
            </a:r>
            <a:br>
              <a:rPr lang="en-US" dirty="0"/>
            </a:br>
            <a:r>
              <a:rPr lang="en-US" dirty="0"/>
              <a:t>Efficient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686F1-E97A-9FBC-DD50-0C5358D47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Space planning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451392-A439-19B3-58A1-EE44FC469A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Functional layouts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439070CF-40C6-6E6C-44B0-927766FDDF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holding a book">
            <a:extLst>
              <a:ext uri="{FF2B5EF4-FFF2-40B4-BE49-F238E27FC236}">
                <a16:creationId xmlns:a16="http://schemas.microsoft.com/office/drawing/2014/main" id="{1CA00613-D1AF-0D68-2BAC-C6AD2AA84F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3" r="153"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087B0-212D-7E38-9554-316741E34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3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AF88-A80F-5E9A-21FD-0391AE3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FBFD-B46F-7338-ED83-DAE4C395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ENVIRONMENTAL CONSIDERATIONS </a:t>
            </a:r>
          </a:p>
        </p:txBody>
      </p:sp>
      <p:pic>
        <p:nvPicPr>
          <p:cNvPr id="23" name="Picture Placeholder 22" descr="plant icon">
            <a:extLst>
              <a:ext uri="{FF2B5EF4-FFF2-40B4-BE49-F238E27FC236}">
                <a16:creationId xmlns:a16="http://schemas.microsoft.com/office/drawing/2014/main" id="{8B116666-542A-498C-73F1-E0050CDD0F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32BB18-46D7-9F89-A6FC-14EB561C03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Architects play a crucial role in implementing these practices to reduce the environmental impact of buildings.</a:t>
            </a:r>
          </a:p>
        </p:txBody>
      </p:sp>
      <p:pic>
        <p:nvPicPr>
          <p:cNvPr id="27" name="Picture Placeholder 26" descr="Tap dripping">
            <a:extLst>
              <a:ext uri="{FF2B5EF4-FFF2-40B4-BE49-F238E27FC236}">
                <a16:creationId xmlns:a16="http://schemas.microsoft.com/office/drawing/2014/main" id="{8D3A3A4E-5104-7FB0-AFB6-8F3E44DF8C0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2" r="352"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04E56A-1BF2-0D99-6BE2-A79C1F76D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8318" y="3917953"/>
            <a:ext cx="2296356" cy="1745427"/>
          </a:xfrm>
        </p:spPr>
        <p:txBody>
          <a:bodyPr>
            <a:normAutofit/>
          </a:bodyPr>
          <a:lstStyle/>
          <a:p>
            <a:r>
              <a:rPr lang="en-US" dirty="0"/>
              <a:t>Green building practices involve the integration of sustainable design strategies and the use of environmentally friendly materials throughout the entire architectural process.</a:t>
            </a:r>
          </a:p>
        </p:txBody>
      </p:sp>
      <p:pic>
        <p:nvPicPr>
          <p:cNvPr id="25" name="Picture Placeholder 24" descr="Plans drawing">
            <a:extLst>
              <a:ext uri="{FF2B5EF4-FFF2-40B4-BE49-F238E27FC236}">
                <a16:creationId xmlns:a16="http://schemas.microsoft.com/office/drawing/2014/main" id="{08B86793-FF5F-E1BD-ADAE-ABDE6B77B01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52" b="352"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656C19-96DA-6922-AA4F-024729918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6879" y="3917953"/>
            <a:ext cx="2296356" cy="1745427"/>
          </a:xfrm>
        </p:spPr>
        <p:txBody>
          <a:bodyPr/>
          <a:lstStyle/>
          <a:p>
            <a:r>
              <a:rPr lang="en-US" dirty="0"/>
              <a:t>Water conservation strategies can include the incorporation of efficient plumbing, rainwater collection, and landscape designs that require minimal irrigation.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FB93-F840-F503-761D-F825B6DEB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74545"/>
            <a:ext cx="3097071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4064-F059-CB97-8C02-557B1F92F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74545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8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D324045-FEA8-8298-1164-EDD8D43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one summary</a:t>
            </a:r>
          </a:p>
        </p:txBody>
      </p:sp>
      <p:pic>
        <p:nvPicPr>
          <p:cNvPr id="10" name="Picture Placeholder 9" descr="A view of a city from the ground">
            <a:extLst>
              <a:ext uri="{FF2B5EF4-FFF2-40B4-BE49-F238E27FC236}">
                <a16:creationId xmlns:a16="http://schemas.microsoft.com/office/drawing/2014/main" id="{DA78B055-7FF0-89DA-B20C-4EE25054FA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rcRect t="604" b="604"/>
          <a:stretch/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7275E97-2AEF-30E3-1A66-1C8541582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 of sustainable </a:t>
            </a:r>
            <a:br>
              <a:rPr lang="en-US" dirty="0"/>
            </a:br>
            <a:r>
              <a:rPr lang="en-US" dirty="0"/>
              <a:t>design in today's world</a:t>
            </a:r>
          </a:p>
          <a:p>
            <a:endParaRPr lang="en-US" dirty="0"/>
          </a:p>
          <a:p>
            <a:r>
              <a:rPr lang="en-US" dirty="0"/>
              <a:t>Exploring the responsibilities </a:t>
            </a:r>
            <a:br>
              <a:rPr lang="en-US" dirty="0"/>
            </a:br>
            <a:r>
              <a:rPr lang="en-US" dirty="0"/>
              <a:t>and challenges architects face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impact of architectural</a:t>
            </a:r>
            <a:br>
              <a:rPr lang="en-US" dirty="0"/>
            </a:br>
            <a:r>
              <a:rPr lang="en-US" dirty="0"/>
              <a:t> decisions on energy efficiency </a:t>
            </a:r>
            <a:br>
              <a:rPr lang="en-US" dirty="0"/>
            </a:br>
            <a:r>
              <a:rPr lang="en-US" dirty="0"/>
              <a:t>and resource conservation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F7854-BA59-D6FF-C98B-2381AF97E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1ABC3-C604-47E7-1203-7F26CDC4F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8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86EBE01-25EA-E55C-212F-55BB71067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Lesson 1.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B15C5BD-E2F2-DF1A-A4AB-80126D622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Role of architects in sustainable design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2FF41A1-5D72-0088-3340-EA7BE9A112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Lesson 3. 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8A171E58-4545-A19D-4D4B-0FF850C663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Environmental considerations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14627B05-A870-AC47-84B8-8E7062A765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Lesson 5. </a:t>
            </a:r>
          </a:p>
          <a:p>
            <a:endParaRPr lang="en-US" dirty="0"/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10563C9D-3B5D-7409-58CD-C8D42CC146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Case </a:t>
            </a:r>
            <a:br>
              <a:rPr lang="en-US" dirty="0"/>
            </a:br>
            <a:r>
              <a:rPr lang="en-US" dirty="0"/>
              <a:t>studies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52A94FD-3A84-B566-3565-6D4F989EE1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/>
          </a:solidFill>
        </p:spPr>
        <p:txBody>
          <a:bodyPr/>
          <a:lstStyle/>
          <a:p>
            <a:pPr lvl="0"/>
            <a:r>
              <a:rPr lang="en-US" dirty="0"/>
              <a:t>Lesson 2.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7EA869C-0FD7-B2B6-6F9B-4D7A1A0292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 efficient design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25C723-D324-3121-79DD-E895FC283C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dirty="0"/>
              <a:t>Lesson 4. 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BA06F96-6BE4-4466-344F-D7F1CEBB75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/>
              <a:t>Technological advancements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874C12F-8812-2096-8060-F088B62E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3" idx="2"/>
            <a:endCxn id="84" idx="1"/>
          </p:cNvCxnSpPr>
          <p:nvPr/>
        </p:nvCxnSpPr>
        <p:spPr>
          <a:xfrm rot="16200000" flipH="1">
            <a:off x="2199481" y="3695700"/>
            <a:ext cx="1270794" cy="565943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5C0612-907D-A1B0-77EB-156D85AE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4" idx="0"/>
            <a:endCxn id="80" idx="1"/>
          </p:cNvCxnSpPr>
          <p:nvPr/>
        </p:nvCxnSpPr>
        <p:spPr>
          <a:xfrm rot="5400000" flipH="1" flipV="1">
            <a:off x="3971131" y="3018632"/>
            <a:ext cx="1270794" cy="569119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EBA5F2-CBC4-5DAB-A7BE-650C6844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6" idx="1"/>
          </p:cNvCxnSpPr>
          <p:nvPr/>
        </p:nvCxnSpPr>
        <p:spPr>
          <a:xfrm rot="16200000" flipH="1">
            <a:off x="5780763" y="3736856"/>
            <a:ext cx="1274279" cy="486495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0B745C-817B-528D-B36C-5CC1B9BDD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6" idx="0"/>
            <a:endCxn id="82" idx="1"/>
          </p:cNvCxnSpPr>
          <p:nvPr/>
        </p:nvCxnSpPr>
        <p:spPr>
          <a:xfrm rot="5400000" flipH="1" flipV="1">
            <a:off x="7514829" y="3020617"/>
            <a:ext cx="1272381" cy="569912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9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9A48-A5C4-EFFD-853A-0B7EF012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82" y="393646"/>
            <a:ext cx="3260519" cy="5484640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pic>
        <p:nvPicPr>
          <p:cNvPr id="36" name="Picture Placeholder 35" descr="puzzle piece">
            <a:extLst>
              <a:ext uri="{FF2B5EF4-FFF2-40B4-BE49-F238E27FC236}">
                <a16:creationId xmlns:a16="http://schemas.microsoft.com/office/drawing/2014/main" id="{CB3F8D1D-D630-42A7-9EFC-E37C99A530B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" r="108"/>
          <a:stretch/>
        </p:blipFill>
        <p:spPr>
          <a:xfrm>
            <a:off x="4261658" y="934066"/>
            <a:ext cx="731520" cy="73152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94758-9A11-25CF-FB3C-C5AD4D637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7742" y="934066"/>
            <a:ext cx="5958348" cy="862991"/>
          </a:xfrm>
        </p:spPr>
        <p:txBody>
          <a:bodyPr/>
          <a:lstStyle/>
          <a:p>
            <a:r>
              <a:rPr lang="en-US" dirty="0"/>
              <a:t>Architects must navigate a multitude of challenges throughout the design process, like understanding client requirements, incorporating sustainable design principles, and collaborating with various stakeholders.</a:t>
            </a:r>
          </a:p>
        </p:txBody>
      </p:sp>
      <p:pic>
        <p:nvPicPr>
          <p:cNvPr id="38" name="Picture Placeholder 37" descr="scales">
            <a:extLst>
              <a:ext uri="{FF2B5EF4-FFF2-40B4-BE49-F238E27FC236}">
                <a16:creationId xmlns:a16="http://schemas.microsoft.com/office/drawing/2014/main" id="{5D4068BA-7FB0-C568-1C10-AEC89E20B9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>
          <a:xfrm>
            <a:off x="4261658" y="2144633"/>
            <a:ext cx="731520" cy="7315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CD3770-2B15-A13E-D52A-E75185FCA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07742" y="2078898"/>
            <a:ext cx="5958348" cy="862991"/>
          </a:xfrm>
        </p:spPr>
        <p:txBody>
          <a:bodyPr/>
          <a:lstStyle/>
          <a:p>
            <a:r>
              <a:rPr lang="en-US" dirty="0"/>
              <a:t>Balancing creativity with practicality and addressing the diverse needs of clients and users are constant challenges that architects must tackle to deliver successful architectural solutions.</a:t>
            </a:r>
          </a:p>
        </p:txBody>
      </p:sp>
      <p:pic>
        <p:nvPicPr>
          <p:cNvPr id="40" name="Picture Placeholder 39" descr="Eco Power">
            <a:extLst>
              <a:ext uri="{FF2B5EF4-FFF2-40B4-BE49-F238E27FC236}">
                <a16:creationId xmlns:a16="http://schemas.microsoft.com/office/drawing/2014/main" id="{DC0F4638-981F-A716-D84A-643F1B2D3D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1658" y="3296662"/>
            <a:ext cx="731520" cy="7315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C7B59-B258-64F0-E401-6B4CF2991C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7742" y="3230927"/>
            <a:ext cx="5958348" cy="862991"/>
          </a:xfrm>
        </p:spPr>
        <p:txBody>
          <a:bodyPr/>
          <a:lstStyle/>
          <a:p>
            <a:r>
              <a:rPr lang="en-US" dirty="0"/>
              <a:t>By examining the importance of efficient design, environmental considerations, and technological advancements, we can understand how architects play a pivotal role in shaping the future of our built environment. </a:t>
            </a:r>
          </a:p>
        </p:txBody>
      </p:sp>
      <p:pic>
        <p:nvPicPr>
          <p:cNvPr id="42" name="Picture Placeholder 41" descr="Plan drawing">
            <a:extLst>
              <a:ext uri="{FF2B5EF4-FFF2-40B4-BE49-F238E27FC236}">
                <a16:creationId xmlns:a16="http://schemas.microsoft.com/office/drawing/2014/main" id="{80D99C32-2776-D9D3-E6E9-96AD265C693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8" r="108"/>
          <a:stretch/>
        </p:blipFill>
        <p:spPr>
          <a:xfrm>
            <a:off x="4261658" y="4597186"/>
            <a:ext cx="731520" cy="73152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D04BCC-FE0F-EA9A-C7D1-B095D6120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7742" y="4363618"/>
            <a:ext cx="5958348" cy="1205135"/>
          </a:xfrm>
        </p:spPr>
        <p:txBody>
          <a:bodyPr/>
          <a:lstStyle/>
          <a:p>
            <a:r>
              <a:rPr lang="en-US" dirty="0"/>
              <a:t>Architectural drafting involves creating precise and accurate two-dimensional (2D) or three-dimensional (3D) representations of architectural designs, while architectural planning encompasses the strategic considerations, spatial organization, and functional layout of a structure, taking into account factors such as aesthetics, building codes, safety regulations, and sustainability.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86A4-F39C-A21D-70B2-861DAE518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</p:spPr>
        <p:txBody>
          <a:bodyPr/>
          <a:lstStyle/>
          <a:p>
            <a:r>
              <a:rPr lang="en-US" dirty="0"/>
              <a:t>Architectural Drafting and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E181C-31B4-9716-262F-DDD8025D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92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8</TotalTime>
  <Words>539</Words>
  <Application>Microsoft Office PowerPoint</Application>
  <PresentationFormat>Widescreen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Wingdings 2</vt:lpstr>
      <vt:lpstr>Custom</vt:lpstr>
      <vt:lpstr>Music Recommender System</vt:lpstr>
      <vt:lpstr>Overview</vt:lpstr>
      <vt:lpstr>Lesson  one</vt:lpstr>
      <vt:lpstr>Lesson One</vt:lpstr>
      <vt:lpstr>Lesson two</vt:lpstr>
      <vt:lpstr>Lesson  three</vt:lpstr>
      <vt:lpstr>Lesson one summary</vt:lpstr>
      <vt:lpstr>Course progress</vt:lpstr>
      <vt:lpstr>Course overview</vt:lpstr>
      <vt:lpstr>Join us next month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Shardul  Dhekane</dc:creator>
  <cp:lastModifiedBy>Shardul  Dhekane</cp:lastModifiedBy>
  <cp:revision>1</cp:revision>
  <dcterms:created xsi:type="dcterms:W3CDTF">2024-11-17T17:00:18Z</dcterms:created>
  <dcterms:modified xsi:type="dcterms:W3CDTF">2024-11-17T17:09:04Z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